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4" r:id="rId8"/>
    <p:sldId id="263"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p:scale>
          <a:sx n="75" d="100"/>
          <a:sy n="75" d="100"/>
        </p:scale>
        <p:origin x="456" y="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5460-81F5-4EB9-9804-3A2A07A7AF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AF659D-5DD5-4786-B014-7E5DE2DE0C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70A375-6295-414A-9084-D2C4991D4D8F}"/>
              </a:ext>
            </a:extLst>
          </p:cNvPr>
          <p:cNvSpPr>
            <a:spLocks noGrp="1"/>
          </p:cNvSpPr>
          <p:nvPr>
            <p:ph type="dt" sz="half" idx="10"/>
          </p:nvPr>
        </p:nvSpPr>
        <p:spPr/>
        <p:txBody>
          <a:bodyPr/>
          <a:lstStyle/>
          <a:p>
            <a:fld id="{E13A6638-D6D4-43DE-8D8C-AFE89C5E9168}" type="datetimeFigureOut">
              <a:rPr lang="en-US" smtClean="0"/>
              <a:t>1/30/2020</a:t>
            </a:fld>
            <a:endParaRPr lang="en-US"/>
          </a:p>
        </p:txBody>
      </p:sp>
      <p:sp>
        <p:nvSpPr>
          <p:cNvPr id="5" name="Footer Placeholder 4">
            <a:extLst>
              <a:ext uri="{FF2B5EF4-FFF2-40B4-BE49-F238E27FC236}">
                <a16:creationId xmlns:a16="http://schemas.microsoft.com/office/drawing/2014/main" id="{84D94D14-81B7-44C3-98E6-B26A2273A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EB516-ADDF-4534-B109-027A01A53A5E}"/>
              </a:ext>
            </a:extLst>
          </p:cNvPr>
          <p:cNvSpPr>
            <a:spLocks noGrp="1"/>
          </p:cNvSpPr>
          <p:nvPr>
            <p:ph type="sldNum" sz="quarter" idx="12"/>
          </p:nvPr>
        </p:nvSpPr>
        <p:spPr/>
        <p:txBody>
          <a:bodyPr/>
          <a:lstStyle/>
          <a:p>
            <a:fld id="{91A35A64-F8FE-4936-8590-B379571F7420}" type="slidenum">
              <a:rPr lang="en-US" smtClean="0"/>
              <a:t>‹#›</a:t>
            </a:fld>
            <a:endParaRPr lang="en-US"/>
          </a:p>
        </p:txBody>
      </p:sp>
    </p:spTree>
    <p:extLst>
      <p:ext uri="{BB962C8B-B14F-4D97-AF65-F5344CB8AC3E}">
        <p14:creationId xmlns:p14="http://schemas.microsoft.com/office/powerpoint/2010/main" val="2408944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E076B-8554-41E9-817F-4B23B7ED87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518D6C-F38E-4861-9130-E5D42EF220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A83D7-4E82-4EDC-BEE9-ED343ED5A6BE}"/>
              </a:ext>
            </a:extLst>
          </p:cNvPr>
          <p:cNvSpPr>
            <a:spLocks noGrp="1"/>
          </p:cNvSpPr>
          <p:nvPr>
            <p:ph type="dt" sz="half" idx="10"/>
          </p:nvPr>
        </p:nvSpPr>
        <p:spPr/>
        <p:txBody>
          <a:bodyPr/>
          <a:lstStyle/>
          <a:p>
            <a:fld id="{E13A6638-D6D4-43DE-8D8C-AFE89C5E9168}" type="datetimeFigureOut">
              <a:rPr lang="en-US" smtClean="0"/>
              <a:t>1/30/2020</a:t>
            </a:fld>
            <a:endParaRPr lang="en-US"/>
          </a:p>
        </p:txBody>
      </p:sp>
      <p:sp>
        <p:nvSpPr>
          <p:cNvPr id="5" name="Footer Placeholder 4">
            <a:extLst>
              <a:ext uri="{FF2B5EF4-FFF2-40B4-BE49-F238E27FC236}">
                <a16:creationId xmlns:a16="http://schemas.microsoft.com/office/drawing/2014/main" id="{3150DA9A-E448-4C48-A7E6-5B0B41F4FA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9E29F-CE08-4421-93F0-A012D94AC8EB}"/>
              </a:ext>
            </a:extLst>
          </p:cNvPr>
          <p:cNvSpPr>
            <a:spLocks noGrp="1"/>
          </p:cNvSpPr>
          <p:nvPr>
            <p:ph type="sldNum" sz="quarter" idx="12"/>
          </p:nvPr>
        </p:nvSpPr>
        <p:spPr/>
        <p:txBody>
          <a:bodyPr/>
          <a:lstStyle/>
          <a:p>
            <a:fld id="{91A35A64-F8FE-4936-8590-B379571F7420}" type="slidenum">
              <a:rPr lang="en-US" smtClean="0"/>
              <a:t>‹#›</a:t>
            </a:fld>
            <a:endParaRPr lang="en-US"/>
          </a:p>
        </p:txBody>
      </p:sp>
    </p:spTree>
    <p:extLst>
      <p:ext uri="{BB962C8B-B14F-4D97-AF65-F5344CB8AC3E}">
        <p14:creationId xmlns:p14="http://schemas.microsoft.com/office/powerpoint/2010/main" val="1651946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27D50E-9029-4DB3-A41A-6E7B02519D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064223-1636-40A1-B045-0D3E487EEB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305E3-838E-4024-B234-569753A67C3D}"/>
              </a:ext>
            </a:extLst>
          </p:cNvPr>
          <p:cNvSpPr>
            <a:spLocks noGrp="1"/>
          </p:cNvSpPr>
          <p:nvPr>
            <p:ph type="dt" sz="half" idx="10"/>
          </p:nvPr>
        </p:nvSpPr>
        <p:spPr/>
        <p:txBody>
          <a:bodyPr/>
          <a:lstStyle/>
          <a:p>
            <a:fld id="{E13A6638-D6D4-43DE-8D8C-AFE89C5E9168}" type="datetimeFigureOut">
              <a:rPr lang="en-US" smtClean="0"/>
              <a:t>1/30/2020</a:t>
            </a:fld>
            <a:endParaRPr lang="en-US"/>
          </a:p>
        </p:txBody>
      </p:sp>
      <p:sp>
        <p:nvSpPr>
          <p:cNvPr id="5" name="Footer Placeholder 4">
            <a:extLst>
              <a:ext uri="{FF2B5EF4-FFF2-40B4-BE49-F238E27FC236}">
                <a16:creationId xmlns:a16="http://schemas.microsoft.com/office/drawing/2014/main" id="{1CA3A644-4C2B-4314-8C69-F67C059D8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1CC13F-0B8B-4EEA-9A48-CD16DB462185}"/>
              </a:ext>
            </a:extLst>
          </p:cNvPr>
          <p:cNvSpPr>
            <a:spLocks noGrp="1"/>
          </p:cNvSpPr>
          <p:nvPr>
            <p:ph type="sldNum" sz="quarter" idx="12"/>
          </p:nvPr>
        </p:nvSpPr>
        <p:spPr/>
        <p:txBody>
          <a:bodyPr/>
          <a:lstStyle/>
          <a:p>
            <a:fld id="{91A35A64-F8FE-4936-8590-B379571F7420}" type="slidenum">
              <a:rPr lang="en-US" smtClean="0"/>
              <a:t>‹#›</a:t>
            </a:fld>
            <a:endParaRPr lang="en-US"/>
          </a:p>
        </p:txBody>
      </p:sp>
    </p:spTree>
    <p:extLst>
      <p:ext uri="{BB962C8B-B14F-4D97-AF65-F5344CB8AC3E}">
        <p14:creationId xmlns:p14="http://schemas.microsoft.com/office/powerpoint/2010/main" val="127949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5CC62-A8F5-4A31-A768-A9883BD4D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5E5A1-39CA-4E23-AB49-AE15F0644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8EE104-BA57-4C37-B48E-74EF1320FDE5}"/>
              </a:ext>
            </a:extLst>
          </p:cNvPr>
          <p:cNvSpPr>
            <a:spLocks noGrp="1"/>
          </p:cNvSpPr>
          <p:nvPr>
            <p:ph type="dt" sz="half" idx="10"/>
          </p:nvPr>
        </p:nvSpPr>
        <p:spPr/>
        <p:txBody>
          <a:bodyPr/>
          <a:lstStyle/>
          <a:p>
            <a:fld id="{E13A6638-D6D4-43DE-8D8C-AFE89C5E9168}" type="datetimeFigureOut">
              <a:rPr lang="en-US" smtClean="0"/>
              <a:t>1/30/2020</a:t>
            </a:fld>
            <a:endParaRPr lang="en-US"/>
          </a:p>
        </p:txBody>
      </p:sp>
      <p:sp>
        <p:nvSpPr>
          <p:cNvPr id="5" name="Footer Placeholder 4">
            <a:extLst>
              <a:ext uri="{FF2B5EF4-FFF2-40B4-BE49-F238E27FC236}">
                <a16:creationId xmlns:a16="http://schemas.microsoft.com/office/drawing/2014/main" id="{52B61AAB-CF22-4F32-8CA1-24902DDAA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A571E-4DEE-4AC8-9F0E-50E4D9C46254}"/>
              </a:ext>
            </a:extLst>
          </p:cNvPr>
          <p:cNvSpPr>
            <a:spLocks noGrp="1"/>
          </p:cNvSpPr>
          <p:nvPr>
            <p:ph type="sldNum" sz="quarter" idx="12"/>
          </p:nvPr>
        </p:nvSpPr>
        <p:spPr/>
        <p:txBody>
          <a:bodyPr/>
          <a:lstStyle/>
          <a:p>
            <a:fld id="{91A35A64-F8FE-4936-8590-B379571F7420}" type="slidenum">
              <a:rPr lang="en-US" smtClean="0"/>
              <a:t>‹#›</a:t>
            </a:fld>
            <a:endParaRPr lang="en-US"/>
          </a:p>
        </p:txBody>
      </p:sp>
    </p:spTree>
    <p:extLst>
      <p:ext uri="{BB962C8B-B14F-4D97-AF65-F5344CB8AC3E}">
        <p14:creationId xmlns:p14="http://schemas.microsoft.com/office/powerpoint/2010/main" val="451950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3CB3-642B-44B5-B21B-115D0A5C39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7C5B01-8399-41F3-8590-DF9E857B0D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CE85AC-EBD9-4157-A657-802515B922CB}"/>
              </a:ext>
            </a:extLst>
          </p:cNvPr>
          <p:cNvSpPr>
            <a:spLocks noGrp="1"/>
          </p:cNvSpPr>
          <p:nvPr>
            <p:ph type="dt" sz="half" idx="10"/>
          </p:nvPr>
        </p:nvSpPr>
        <p:spPr/>
        <p:txBody>
          <a:bodyPr/>
          <a:lstStyle/>
          <a:p>
            <a:fld id="{E13A6638-D6D4-43DE-8D8C-AFE89C5E9168}" type="datetimeFigureOut">
              <a:rPr lang="en-US" smtClean="0"/>
              <a:t>1/30/2020</a:t>
            </a:fld>
            <a:endParaRPr lang="en-US"/>
          </a:p>
        </p:txBody>
      </p:sp>
      <p:sp>
        <p:nvSpPr>
          <p:cNvPr id="5" name="Footer Placeholder 4">
            <a:extLst>
              <a:ext uri="{FF2B5EF4-FFF2-40B4-BE49-F238E27FC236}">
                <a16:creationId xmlns:a16="http://schemas.microsoft.com/office/drawing/2014/main" id="{9C184E63-1A88-4C39-A967-1D99D09A8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1C830-8EA9-4ADF-9CC9-31AAA013B68E}"/>
              </a:ext>
            </a:extLst>
          </p:cNvPr>
          <p:cNvSpPr>
            <a:spLocks noGrp="1"/>
          </p:cNvSpPr>
          <p:nvPr>
            <p:ph type="sldNum" sz="quarter" idx="12"/>
          </p:nvPr>
        </p:nvSpPr>
        <p:spPr/>
        <p:txBody>
          <a:bodyPr/>
          <a:lstStyle/>
          <a:p>
            <a:fld id="{91A35A64-F8FE-4936-8590-B379571F7420}" type="slidenum">
              <a:rPr lang="en-US" smtClean="0"/>
              <a:t>‹#›</a:t>
            </a:fld>
            <a:endParaRPr lang="en-US"/>
          </a:p>
        </p:txBody>
      </p:sp>
    </p:spTree>
    <p:extLst>
      <p:ext uri="{BB962C8B-B14F-4D97-AF65-F5344CB8AC3E}">
        <p14:creationId xmlns:p14="http://schemas.microsoft.com/office/powerpoint/2010/main" val="303586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0FE68-4145-46D9-9702-800CF8D6C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CD8CA-E1BB-4BFC-A014-B5732C6DB4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39CE5-670B-4C45-9661-DD97AE4103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AD75D8-E608-4922-98EF-A6E004CA5DAE}"/>
              </a:ext>
            </a:extLst>
          </p:cNvPr>
          <p:cNvSpPr>
            <a:spLocks noGrp="1"/>
          </p:cNvSpPr>
          <p:nvPr>
            <p:ph type="dt" sz="half" idx="10"/>
          </p:nvPr>
        </p:nvSpPr>
        <p:spPr/>
        <p:txBody>
          <a:bodyPr/>
          <a:lstStyle/>
          <a:p>
            <a:fld id="{E13A6638-D6D4-43DE-8D8C-AFE89C5E9168}" type="datetimeFigureOut">
              <a:rPr lang="en-US" smtClean="0"/>
              <a:t>1/30/2020</a:t>
            </a:fld>
            <a:endParaRPr lang="en-US"/>
          </a:p>
        </p:txBody>
      </p:sp>
      <p:sp>
        <p:nvSpPr>
          <p:cNvPr id="6" name="Footer Placeholder 5">
            <a:extLst>
              <a:ext uri="{FF2B5EF4-FFF2-40B4-BE49-F238E27FC236}">
                <a16:creationId xmlns:a16="http://schemas.microsoft.com/office/drawing/2014/main" id="{FF5B3378-6E07-4D36-BC30-A05108C342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C7DA8-182D-456E-A1A2-C7E3CC92FB51}"/>
              </a:ext>
            </a:extLst>
          </p:cNvPr>
          <p:cNvSpPr>
            <a:spLocks noGrp="1"/>
          </p:cNvSpPr>
          <p:nvPr>
            <p:ph type="sldNum" sz="quarter" idx="12"/>
          </p:nvPr>
        </p:nvSpPr>
        <p:spPr/>
        <p:txBody>
          <a:bodyPr/>
          <a:lstStyle/>
          <a:p>
            <a:fld id="{91A35A64-F8FE-4936-8590-B379571F7420}" type="slidenum">
              <a:rPr lang="en-US" smtClean="0"/>
              <a:t>‹#›</a:t>
            </a:fld>
            <a:endParaRPr lang="en-US"/>
          </a:p>
        </p:txBody>
      </p:sp>
    </p:spTree>
    <p:extLst>
      <p:ext uri="{BB962C8B-B14F-4D97-AF65-F5344CB8AC3E}">
        <p14:creationId xmlns:p14="http://schemas.microsoft.com/office/powerpoint/2010/main" val="96275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0EC9-DD33-452F-BB1D-40946B900A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7AB4AD-69D9-48AF-A14A-C27C0C731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A8F72F-5953-43A3-BD40-24E1D391FC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733BDB-912D-4632-9A19-58D61491A3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7108FB-CA18-49DC-91A7-6ED0C03BEA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C5B94A-00AB-4099-BDD5-DFA40111FBA3}"/>
              </a:ext>
            </a:extLst>
          </p:cNvPr>
          <p:cNvSpPr>
            <a:spLocks noGrp="1"/>
          </p:cNvSpPr>
          <p:nvPr>
            <p:ph type="dt" sz="half" idx="10"/>
          </p:nvPr>
        </p:nvSpPr>
        <p:spPr/>
        <p:txBody>
          <a:bodyPr/>
          <a:lstStyle/>
          <a:p>
            <a:fld id="{E13A6638-D6D4-43DE-8D8C-AFE89C5E9168}" type="datetimeFigureOut">
              <a:rPr lang="en-US" smtClean="0"/>
              <a:t>1/30/2020</a:t>
            </a:fld>
            <a:endParaRPr lang="en-US"/>
          </a:p>
        </p:txBody>
      </p:sp>
      <p:sp>
        <p:nvSpPr>
          <p:cNvPr id="8" name="Footer Placeholder 7">
            <a:extLst>
              <a:ext uri="{FF2B5EF4-FFF2-40B4-BE49-F238E27FC236}">
                <a16:creationId xmlns:a16="http://schemas.microsoft.com/office/drawing/2014/main" id="{6C517274-7736-44C0-BDCF-4DD2FCDAD4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75CE56-A267-404F-8E6F-BC90EC5EA2A6}"/>
              </a:ext>
            </a:extLst>
          </p:cNvPr>
          <p:cNvSpPr>
            <a:spLocks noGrp="1"/>
          </p:cNvSpPr>
          <p:nvPr>
            <p:ph type="sldNum" sz="quarter" idx="12"/>
          </p:nvPr>
        </p:nvSpPr>
        <p:spPr/>
        <p:txBody>
          <a:bodyPr/>
          <a:lstStyle/>
          <a:p>
            <a:fld id="{91A35A64-F8FE-4936-8590-B379571F7420}" type="slidenum">
              <a:rPr lang="en-US" smtClean="0"/>
              <a:t>‹#›</a:t>
            </a:fld>
            <a:endParaRPr lang="en-US"/>
          </a:p>
        </p:txBody>
      </p:sp>
    </p:spTree>
    <p:extLst>
      <p:ext uri="{BB962C8B-B14F-4D97-AF65-F5344CB8AC3E}">
        <p14:creationId xmlns:p14="http://schemas.microsoft.com/office/powerpoint/2010/main" val="850007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CDC09-E5C7-4EE1-AAE3-B6F813425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C93FE2-4520-4A86-85D6-284321AC5512}"/>
              </a:ext>
            </a:extLst>
          </p:cNvPr>
          <p:cNvSpPr>
            <a:spLocks noGrp="1"/>
          </p:cNvSpPr>
          <p:nvPr>
            <p:ph type="dt" sz="half" idx="10"/>
          </p:nvPr>
        </p:nvSpPr>
        <p:spPr/>
        <p:txBody>
          <a:bodyPr/>
          <a:lstStyle/>
          <a:p>
            <a:fld id="{E13A6638-D6D4-43DE-8D8C-AFE89C5E9168}" type="datetimeFigureOut">
              <a:rPr lang="en-US" smtClean="0"/>
              <a:t>1/30/2020</a:t>
            </a:fld>
            <a:endParaRPr lang="en-US"/>
          </a:p>
        </p:txBody>
      </p:sp>
      <p:sp>
        <p:nvSpPr>
          <p:cNvPr id="4" name="Footer Placeholder 3">
            <a:extLst>
              <a:ext uri="{FF2B5EF4-FFF2-40B4-BE49-F238E27FC236}">
                <a16:creationId xmlns:a16="http://schemas.microsoft.com/office/drawing/2014/main" id="{C2B4BFD2-3A48-43C4-9ACC-192A3154A1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AC2B63-ED1C-4B33-9B8B-E935B5B1BF18}"/>
              </a:ext>
            </a:extLst>
          </p:cNvPr>
          <p:cNvSpPr>
            <a:spLocks noGrp="1"/>
          </p:cNvSpPr>
          <p:nvPr>
            <p:ph type="sldNum" sz="quarter" idx="12"/>
          </p:nvPr>
        </p:nvSpPr>
        <p:spPr/>
        <p:txBody>
          <a:bodyPr/>
          <a:lstStyle/>
          <a:p>
            <a:fld id="{91A35A64-F8FE-4936-8590-B379571F7420}" type="slidenum">
              <a:rPr lang="en-US" smtClean="0"/>
              <a:t>‹#›</a:t>
            </a:fld>
            <a:endParaRPr lang="en-US"/>
          </a:p>
        </p:txBody>
      </p:sp>
    </p:spTree>
    <p:extLst>
      <p:ext uri="{BB962C8B-B14F-4D97-AF65-F5344CB8AC3E}">
        <p14:creationId xmlns:p14="http://schemas.microsoft.com/office/powerpoint/2010/main" val="132462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B600AC-0C27-43F4-8183-650BD36A6E62}"/>
              </a:ext>
            </a:extLst>
          </p:cNvPr>
          <p:cNvSpPr>
            <a:spLocks noGrp="1"/>
          </p:cNvSpPr>
          <p:nvPr>
            <p:ph type="dt" sz="half" idx="10"/>
          </p:nvPr>
        </p:nvSpPr>
        <p:spPr/>
        <p:txBody>
          <a:bodyPr/>
          <a:lstStyle/>
          <a:p>
            <a:fld id="{E13A6638-D6D4-43DE-8D8C-AFE89C5E9168}" type="datetimeFigureOut">
              <a:rPr lang="en-US" smtClean="0"/>
              <a:t>1/30/2020</a:t>
            </a:fld>
            <a:endParaRPr lang="en-US"/>
          </a:p>
        </p:txBody>
      </p:sp>
      <p:sp>
        <p:nvSpPr>
          <p:cNvPr id="3" name="Footer Placeholder 2">
            <a:extLst>
              <a:ext uri="{FF2B5EF4-FFF2-40B4-BE49-F238E27FC236}">
                <a16:creationId xmlns:a16="http://schemas.microsoft.com/office/drawing/2014/main" id="{44947E22-FB01-4256-8414-778CF36A0C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1D887D-DA6C-4C36-BE4E-60490506A207}"/>
              </a:ext>
            </a:extLst>
          </p:cNvPr>
          <p:cNvSpPr>
            <a:spLocks noGrp="1"/>
          </p:cNvSpPr>
          <p:nvPr>
            <p:ph type="sldNum" sz="quarter" idx="12"/>
          </p:nvPr>
        </p:nvSpPr>
        <p:spPr/>
        <p:txBody>
          <a:bodyPr/>
          <a:lstStyle/>
          <a:p>
            <a:fld id="{91A35A64-F8FE-4936-8590-B379571F7420}" type="slidenum">
              <a:rPr lang="en-US" smtClean="0"/>
              <a:t>‹#›</a:t>
            </a:fld>
            <a:endParaRPr lang="en-US"/>
          </a:p>
        </p:txBody>
      </p:sp>
    </p:spTree>
    <p:extLst>
      <p:ext uri="{BB962C8B-B14F-4D97-AF65-F5344CB8AC3E}">
        <p14:creationId xmlns:p14="http://schemas.microsoft.com/office/powerpoint/2010/main" val="3625677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645E-D2E7-401D-A947-3C5A8D465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8F6662-1BD4-47F3-860E-51A085EEC2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EA00D-0776-4202-82EB-08488D074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160D82-473D-4036-8117-F3EEEDD8A3A9}"/>
              </a:ext>
            </a:extLst>
          </p:cNvPr>
          <p:cNvSpPr>
            <a:spLocks noGrp="1"/>
          </p:cNvSpPr>
          <p:nvPr>
            <p:ph type="dt" sz="half" idx="10"/>
          </p:nvPr>
        </p:nvSpPr>
        <p:spPr/>
        <p:txBody>
          <a:bodyPr/>
          <a:lstStyle/>
          <a:p>
            <a:fld id="{E13A6638-D6D4-43DE-8D8C-AFE89C5E9168}" type="datetimeFigureOut">
              <a:rPr lang="en-US" smtClean="0"/>
              <a:t>1/30/2020</a:t>
            </a:fld>
            <a:endParaRPr lang="en-US"/>
          </a:p>
        </p:txBody>
      </p:sp>
      <p:sp>
        <p:nvSpPr>
          <p:cNvPr id="6" name="Footer Placeholder 5">
            <a:extLst>
              <a:ext uri="{FF2B5EF4-FFF2-40B4-BE49-F238E27FC236}">
                <a16:creationId xmlns:a16="http://schemas.microsoft.com/office/drawing/2014/main" id="{5ABA2188-98A1-427C-9400-439DE1D2F6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58418-5119-444F-8086-A55D896608F0}"/>
              </a:ext>
            </a:extLst>
          </p:cNvPr>
          <p:cNvSpPr>
            <a:spLocks noGrp="1"/>
          </p:cNvSpPr>
          <p:nvPr>
            <p:ph type="sldNum" sz="quarter" idx="12"/>
          </p:nvPr>
        </p:nvSpPr>
        <p:spPr/>
        <p:txBody>
          <a:bodyPr/>
          <a:lstStyle/>
          <a:p>
            <a:fld id="{91A35A64-F8FE-4936-8590-B379571F7420}" type="slidenum">
              <a:rPr lang="en-US" smtClean="0"/>
              <a:t>‹#›</a:t>
            </a:fld>
            <a:endParaRPr lang="en-US"/>
          </a:p>
        </p:txBody>
      </p:sp>
    </p:spTree>
    <p:extLst>
      <p:ext uri="{BB962C8B-B14F-4D97-AF65-F5344CB8AC3E}">
        <p14:creationId xmlns:p14="http://schemas.microsoft.com/office/powerpoint/2010/main" val="2043747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780A-2F81-480D-86B0-3A36C3208C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305563-6159-4177-90F9-CB8144CF8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491432-B44A-46CB-BF26-1B1BAA61D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8DCF72-F848-4149-98A0-544DCFA17031}"/>
              </a:ext>
            </a:extLst>
          </p:cNvPr>
          <p:cNvSpPr>
            <a:spLocks noGrp="1"/>
          </p:cNvSpPr>
          <p:nvPr>
            <p:ph type="dt" sz="half" idx="10"/>
          </p:nvPr>
        </p:nvSpPr>
        <p:spPr/>
        <p:txBody>
          <a:bodyPr/>
          <a:lstStyle/>
          <a:p>
            <a:fld id="{E13A6638-D6D4-43DE-8D8C-AFE89C5E9168}" type="datetimeFigureOut">
              <a:rPr lang="en-US" smtClean="0"/>
              <a:t>1/30/2020</a:t>
            </a:fld>
            <a:endParaRPr lang="en-US"/>
          </a:p>
        </p:txBody>
      </p:sp>
      <p:sp>
        <p:nvSpPr>
          <p:cNvPr id="6" name="Footer Placeholder 5">
            <a:extLst>
              <a:ext uri="{FF2B5EF4-FFF2-40B4-BE49-F238E27FC236}">
                <a16:creationId xmlns:a16="http://schemas.microsoft.com/office/drawing/2014/main" id="{AAEF21BA-09E7-4771-AAEF-81FF082034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210EA-20B1-4F7C-A473-A5262F6D7EEA}"/>
              </a:ext>
            </a:extLst>
          </p:cNvPr>
          <p:cNvSpPr>
            <a:spLocks noGrp="1"/>
          </p:cNvSpPr>
          <p:nvPr>
            <p:ph type="sldNum" sz="quarter" idx="12"/>
          </p:nvPr>
        </p:nvSpPr>
        <p:spPr/>
        <p:txBody>
          <a:bodyPr/>
          <a:lstStyle/>
          <a:p>
            <a:fld id="{91A35A64-F8FE-4936-8590-B379571F7420}" type="slidenum">
              <a:rPr lang="en-US" smtClean="0"/>
              <a:t>‹#›</a:t>
            </a:fld>
            <a:endParaRPr lang="en-US"/>
          </a:p>
        </p:txBody>
      </p:sp>
    </p:spTree>
    <p:extLst>
      <p:ext uri="{BB962C8B-B14F-4D97-AF65-F5344CB8AC3E}">
        <p14:creationId xmlns:p14="http://schemas.microsoft.com/office/powerpoint/2010/main" val="276944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C09EC5-D8BB-45D5-952B-A97BFB84C6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A632E3-8C8E-46C7-804D-79EF147E7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586ABE-AC44-4E74-920B-0DC6B672AD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A6638-D6D4-43DE-8D8C-AFE89C5E9168}" type="datetimeFigureOut">
              <a:rPr lang="en-US" smtClean="0"/>
              <a:t>1/30/2020</a:t>
            </a:fld>
            <a:endParaRPr lang="en-US"/>
          </a:p>
        </p:txBody>
      </p:sp>
      <p:sp>
        <p:nvSpPr>
          <p:cNvPr id="5" name="Footer Placeholder 4">
            <a:extLst>
              <a:ext uri="{FF2B5EF4-FFF2-40B4-BE49-F238E27FC236}">
                <a16:creationId xmlns:a16="http://schemas.microsoft.com/office/drawing/2014/main" id="{0E54E762-BB6A-4183-9B7D-09EA3C91C8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C62A93-90F2-4B92-BAF8-E344EF38CE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A35A64-F8FE-4936-8590-B379571F7420}" type="slidenum">
              <a:rPr lang="en-US" smtClean="0"/>
              <a:t>‹#›</a:t>
            </a:fld>
            <a:endParaRPr lang="en-US"/>
          </a:p>
        </p:txBody>
      </p:sp>
    </p:spTree>
    <p:extLst>
      <p:ext uri="{BB962C8B-B14F-4D97-AF65-F5344CB8AC3E}">
        <p14:creationId xmlns:p14="http://schemas.microsoft.com/office/powerpoint/2010/main" val="2969267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66BD0A-DE8B-44AD-85C4-3360FDDBE5DA}"/>
              </a:ext>
            </a:extLst>
          </p:cNvPr>
          <p:cNvSpPr txBox="1"/>
          <p:nvPr/>
        </p:nvSpPr>
        <p:spPr>
          <a:xfrm>
            <a:off x="676951" y="612844"/>
            <a:ext cx="10838098" cy="5632311"/>
          </a:xfrm>
          <a:prstGeom prst="rect">
            <a:avLst/>
          </a:prstGeom>
          <a:noFill/>
        </p:spPr>
        <p:txBody>
          <a:bodyPr wrap="square" rtlCol="0">
            <a:spAutoFit/>
          </a:bodyPr>
          <a:lstStyle/>
          <a:p>
            <a:r>
              <a:rPr lang="en-US" b="1" dirty="0"/>
              <a:t>Title:</a:t>
            </a:r>
            <a:r>
              <a:rPr lang="en-US" dirty="0"/>
              <a:t> An investigation of </a:t>
            </a:r>
            <a:r>
              <a:rPr lang="en-US" dirty="0" err="1"/>
              <a:t>flavanoid</a:t>
            </a:r>
            <a:r>
              <a:rPr lang="en-US" dirty="0"/>
              <a:t> diversity in </a:t>
            </a:r>
            <a:r>
              <a:rPr lang="en-US" i="1" dirty="0"/>
              <a:t>Scutellaria </a:t>
            </a:r>
            <a:r>
              <a:rPr lang="en-US" dirty="0"/>
              <a:t>to identify species with medicinal potential</a:t>
            </a:r>
          </a:p>
          <a:p>
            <a:endParaRPr lang="en-US" dirty="0"/>
          </a:p>
          <a:p>
            <a:r>
              <a:rPr lang="en-US" b="1" dirty="0"/>
              <a:t>Authors: </a:t>
            </a:r>
            <a:r>
              <a:rPr lang="en-US" dirty="0"/>
              <a:t>Bryce Askey, Yeong Hun Song, </a:t>
            </a:r>
            <a:r>
              <a:rPr lang="en-US" dirty="0" err="1"/>
              <a:t>Yoonkyung</a:t>
            </a:r>
            <a:r>
              <a:rPr lang="en-US" dirty="0"/>
              <a:t> Lee, Ru Dai, </a:t>
            </a:r>
            <a:r>
              <a:rPr lang="en-US" dirty="0" err="1"/>
              <a:t>Sangtae</a:t>
            </a:r>
            <a:r>
              <a:rPr lang="en-US" dirty="0"/>
              <a:t> Kim, and Jeongim Kim</a:t>
            </a:r>
          </a:p>
          <a:p>
            <a:endParaRPr lang="en-US" dirty="0"/>
          </a:p>
          <a:p>
            <a:r>
              <a:rPr lang="en-US" i="1" dirty="0"/>
              <a:t>Scutellaria baicalensis </a:t>
            </a:r>
            <a:r>
              <a:rPr lang="en-US" dirty="0"/>
              <a:t>is a medicinal plant whose root extracts have been widely used in Asian medicine for more than 2,000 years. Flavonoids in these extracts possess anti-cancer, antioxidant, antiviral, and neuro-psychologic properties. Because of interest in the medicinal properties of these flavonoids, the reference genome of </a:t>
            </a:r>
            <a:r>
              <a:rPr lang="en-US" i="1" dirty="0"/>
              <a:t>S. baicalensis </a:t>
            </a:r>
            <a:r>
              <a:rPr lang="en-US" dirty="0"/>
              <a:t>has been recently completed. Although </a:t>
            </a:r>
            <a:r>
              <a:rPr lang="en-US" i="1" dirty="0"/>
              <a:t>S. baicalensis </a:t>
            </a:r>
            <a:r>
              <a:rPr lang="en-US" dirty="0"/>
              <a:t>has been well-studied, the majority of the 470 species in the genus have not been analyzed. This study aims to extend the current knowledge of </a:t>
            </a:r>
            <a:r>
              <a:rPr lang="en-US" i="1" dirty="0"/>
              <a:t>Scutellaria </a:t>
            </a:r>
            <a:r>
              <a:rPr lang="en-US" dirty="0"/>
              <a:t>by analyzing flavonoid profiles and genome sizes of a large set of species representing the diversity in the genus. Targeted metabolite analysis of fresh and dried samples was completed with High Performance Liquid Chromatography (HPLC) to quantify 15 flavones. The genome sizes of eight of the species analyzed were also estimated with flow cytometry. A comparison of phytochemical profiles indicate diversity in site and identity of accumulation for multiple species when compared to </a:t>
            </a:r>
            <a:r>
              <a:rPr lang="en-US" i="1" dirty="0"/>
              <a:t>S. baicalensis</a:t>
            </a:r>
            <a:r>
              <a:rPr lang="en-US" dirty="0"/>
              <a:t>.  Inconsistences in site of accumulation between the proposed flavonoid biosynthesis pathway for </a:t>
            </a:r>
            <a:r>
              <a:rPr lang="en-US" i="1" dirty="0"/>
              <a:t>S. baicalensis</a:t>
            </a:r>
            <a:r>
              <a:rPr lang="en-US" dirty="0"/>
              <a:t> and chemical analysis results imply significant differences in the pathway for several species. Flow cytometry results revealed 7 of the 8 species analyzed have similarly sized genomes as </a:t>
            </a:r>
            <a:r>
              <a:rPr lang="en-US" i="1" dirty="0"/>
              <a:t>S. baicalensis</a:t>
            </a:r>
            <a:r>
              <a:rPr lang="en-US" dirty="0"/>
              <a:t> and should be considered for further study. Researchers studying </a:t>
            </a:r>
            <a:r>
              <a:rPr lang="en-US" i="1" dirty="0"/>
              <a:t>Scutellaria </a:t>
            </a:r>
            <a:r>
              <a:rPr lang="en-US" dirty="0"/>
              <a:t>can use the results of this work to identify previously uncharacterized species with medicinal potential. A better understanding of phytochemical diversity in </a:t>
            </a:r>
            <a:r>
              <a:rPr lang="en-US" i="1" dirty="0"/>
              <a:t>Scutellaria </a:t>
            </a:r>
            <a:r>
              <a:rPr lang="en-US" dirty="0"/>
              <a:t>will aid in the development of new drugs and treatments from the extracts of the plant.</a:t>
            </a:r>
          </a:p>
        </p:txBody>
      </p:sp>
    </p:spTree>
    <p:extLst>
      <p:ext uri="{BB962C8B-B14F-4D97-AF65-F5344CB8AC3E}">
        <p14:creationId xmlns:p14="http://schemas.microsoft.com/office/powerpoint/2010/main" val="377722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974CEE-B933-4A45-B0B4-4DD3548EA922}"/>
              </a:ext>
            </a:extLst>
          </p:cNvPr>
          <p:cNvSpPr txBox="1"/>
          <p:nvPr/>
        </p:nvSpPr>
        <p:spPr>
          <a:xfrm>
            <a:off x="409176" y="5917535"/>
            <a:ext cx="7728719" cy="369332"/>
          </a:xfrm>
          <a:prstGeom prst="rect">
            <a:avLst/>
          </a:prstGeom>
          <a:noFill/>
        </p:spPr>
        <p:txBody>
          <a:bodyPr wrap="none" rtlCol="0">
            <a:spAutoFit/>
          </a:bodyPr>
          <a:lstStyle/>
          <a:p>
            <a:r>
              <a:rPr lang="en-US" b="1" dirty="0"/>
              <a:t>Figure 1. </a:t>
            </a:r>
            <a:r>
              <a:rPr lang="en-US" dirty="0"/>
              <a:t>Images of (A) </a:t>
            </a:r>
            <a:r>
              <a:rPr lang="en-US" i="1" dirty="0"/>
              <a:t>S. baicalensis</a:t>
            </a:r>
            <a:r>
              <a:rPr lang="en-US" dirty="0"/>
              <a:t>, (B) </a:t>
            </a:r>
            <a:r>
              <a:rPr lang="en-US" i="1" dirty="0"/>
              <a:t>S. lateriflora</a:t>
            </a:r>
            <a:r>
              <a:rPr lang="en-US" dirty="0"/>
              <a:t>, and (C) </a:t>
            </a:r>
            <a:r>
              <a:rPr lang="en-US" i="1" dirty="0"/>
              <a:t>S. racemosa </a:t>
            </a:r>
            <a:r>
              <a:rPr lang="en-US" dirty="0"/>
              <a:t>plants.</a:t>
            </a:r>
          </a:p>
        </p:txBody>
      </p:sp>
      <p:pic>
        <p:nvPicPr>
          <p:cNvPr id="18" name="Picture 17" descr="A picture containing building, room, sitting, black&#10;&#10;Description automatically generated">
            <a:extLst>
              <a:ext uri="{FF2B5EF4-FFF2-40B4-BE49-F238E27FC236}">
                <a16:creationId xmlns:a16="http://schemas.microsoft.com/office/drawing/2014/main" id="{A315048C-5A7F-4AF8-932B-B38142D4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85002" y="1667007"/>
            <a:ext cx="4753429" cy="3565072"/>
          </a:xfrm>
          <a:prstGeom prst="rect">
            <a:avLst/>
          </a:prstGeom>
        </p:spPr>
      </p:pic>
      <p:pic>
        <p:nvPicPr>
          <p:cNvPr id="22" name="Picture 21" descr="A close up of a plant&#10;&#10;Description automatically generated">
            <a:extLst>
              <a:ext uri="{FF2B5EF4-FFF2-40B4-BE49-F238E27FC236}">
                <a16:creationId xmlns:a16="http://schemas.microsoft.com/office/drawing/2014/main" id="{54935D55-646C-4798-8D58-B371B47DD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713899" y="1667007"/>
            <a:ext cx="4753429" cy="3565072"/>
          </a:xfrm>
          <a:prstGeom prst="rect">
            <a:avLst/>
          </a:prstGeom>
        </p:spPr>
      </p:pic>
      <p:pic>
        <p:nvPicPr>
          <p:cNvPr id="24" name="Picture 23" descr="A picture containing front, black, sitting, dark&#10;&#10;Description automatically generated">
            <a:extLst>
              <a:ext uri="{FF2B5EF4-FFF2-40B4-BE49-F238E27FC236}">
                <a16:creationId xmlns:a16="http://schemas.microsoft.com/office/drawing/2014/main" id="{E1654A5E-25CE-4B9A-8058-C4B2AA35754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0428"/>
                    </a14:imgEffect>
                    <a14:imgEffect>
                      <a14:brightnessContrast bright="6000" contrast="-24000"/>
                    </a14:imgEffect>
                  </a14:imgLayer>
                </a14:imgProps>
              </a:ext>
              <a:ext uri="{28A0092B-C50C-407E-A947-70E740481C1C}">
                <a14:useLocalDpi xmlns:a14="http://schemas.microsoft.com/office/drawing/2010/main" val="0"/>
              </a:ext>
            </a:extLst>
          </a:blip>
          <a:stretch>
            <a:fillRect/>
          </a:stretch>
        </p:blipFill>
        <p:spPr>
          <a:xfrm rot="5400000">
            <a:off x="7612800" y="1667007"/>
            <a:ext cx="4753429" cy="3565072"/>
          </a:xfrm>
          <a:prstGeom prst="rect">
            <a:avLst/>
          </a:prstGeom>
        </p:spPr>
      </p:pic>
      <p:sp>
        <p:nvSpPr>
          <p:cNvPr id="25" name="TextBox 24">
            <a:extLst>
              <a:ext uri="{FF2B5EF4-FFF2-40B4-BE49-F238E27FC236}">
                <a16:creationId xmlns:a16="http://schemas.microsoft.com/office/drawing/2014/main" id="{C88EAB87-C204-452C-9D92-67A572B68D20}"/>
              </a:ext>
            </a:extLst>
          </p:cNvPr>
          <p:cNvSpPr txBox="1"/>
          <p:nvPr/>
        </p:nvSpPr>
        <p:spPr>
          <a:xfrm>
            <a:off x="419951" y="1072829"/>
            <a:ext cx="362600" cy="461665"/>
          </a:xfrm>
          <a:prstGeom prst="rect">
            <a:avLst/>
          </a:prstGeom>
          <a:noFill/>
        </p:spPr>
        <p:txBody>
          <a:bodyPr wrap="none" rtlCol="0">
            <a:spAutoFit/>
          </a:bodyPr>
          <a:lstStyle/>
          <a:p>
            <a:r>
              <a:rPr lang="en-US" sz="2400" dirty="0">
                <a:solidFill>
                  <a:schemeClr val="bg1"/>
                </a:solidFill>
              </a:rPr>
              <a:t>A</a:t>
            </a:r>
          </a:p>
        </p:txBody>
      </p:sp>
      <p:sp>
        <p:nvSpPr>
          <p:cNvPr id="26" name="TextBox 25">
            <a:extLst>
              <a:ext uri="{FF2B5EF4-FFF2-40B4-BE49-F238E27FC236}">
                <a16:creationId xmlns:a16="http://schemas.microsoft.com/office/drawing/2014/main" id="{C135F1EC-26DF-4347-8A45-EB50D8230B69}"/>
              </a:ext>
            </a:extLst>
          </p:cNvPr>
          <p:cNvSpPr txBox="1"/>
          <p:nvPr/>
        </p:nvSpPr>
        <p:spPr>
          <a:xfrm>
            <a:off x="4361794" y="1072829"/>
            <a:ext cx="351378" cy="461665"/>
          </a:xfrm>
          <a:prstGeom prst="rect">
            <a:avLst/>
          </a:prstGeom>
          <a:noFill/>
        </p:spPr>
        <p:txBody>
          <a:bodyPr wrap="none" rtlCol="0">
            <a:spAutoFit/>
          </a:bodyPr>
          <a:lstStyle/>
          <a:p>
            <a:r>
              <a:rPr lang="en-US" sz="2400" dirty="0">
                <a:solidFill>
                  <a:schemeClr val="bg1"/>
                </a:solidFill>
              </a:rPr>
              <a:t>B</a:t>
            </a:r>
          </a:p>
        </p:txBody>
      </p:sp>
      <p:sp>
        <p:nvSpPr>
          <p:cNvPr id="27" name="TextBox 26">
            <a:extLst>
              <a:ext uri="{FF2B5EF4-FFF2-40B4-BE49-F238E27FC236}">
                <a16:creationId xmlns:a16="http://schemas.microsoft.com/office/drawing/2014/main" id="{D4443980-9626-4012-BAA2-CEA30873F69F}"/>
              </a:ext>
            </a:extLst>
          </p:cNvPr>
          <p:cNvSpPr txBox="1"/>
          <p:nvPr/>
        </p:nvSpPr>
        <p:spPr>
          <a:xfrm>
            <a:off x="8217753" y="1072828"/>
            <a:ext cx="348172" cy="461665"/>
          </a:xfrm>
          <a:prstGeom prst="rect">
            <a:avLst/>
          </a:prstGeom>
          <a:noFill/>
        </p:spPr>
        <p:txBody>
          <a:bodyPr wrap="none" rtlCol="0">
            <a:spAutoFit/>
          </a:bodyPr>
          <a:lstStyle/>
          <a:p>
            <a:r>
              <a:rPr lang="en-US" sz="2400" dirty="0">
                <a:solidFill>
                  <a:schemeClr val="bg1"/>
                </a:solidFill>
              </a:rPr>
              <a:t>C</a:t>
            </a:r>
          </a:p>
        </p:txBody>
      </p:sp>
    </p:spTree>
    <p:extLst>
      <p:ext uri="{BB962C8B-B14F-4D97-AF65-F5344CB8AC3E}">
        <p14:creationId xmlns:p14="http://schemas.microsoft.com/office/powerpoint/2010/main" val="405872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974CEE-B933-4A45-B0B4-4DD3548EA922}"/>
              </a:ext>
            </a:extLst>
          </p:cNvPr>
          <p:cNvSpPr txBox="1"/>
          <p:nvPr/>
        </p:nvSpPr>
        <p:spPr>
          <a:xfrm>
            <a:off x="365774" y="5782516"/>
            <a:ext cx="9239902" cy="369332"/>
          </a:xfrm>
          <a:prstGeom prst="rect">
            <a:avLst/>
          </a:prstGeom>
          <a:noFill/>
        </p:spPr>
        <p:txBody>
          <a:bodyPr wrap="none" rtlCol="0">
            <a:spAutoFit/>
          </a:bodyPr>
          <a:lstStyle/>
          <a:p>
            <a:r>
              <a:rPr lang="en-US" b="1" dirty="0"/>
              <a:t>Figure 2. </a:t>
            </a:r>
            <a:r>
              <a:rPr lang="en-US" i="1" dirty="0"/>
              <a:t>S. baicalensis </a:t>
            </a:r>
            <a:r>
              <a:rPr lang="en-US" dirty="0"/>
              <a:t>root extracts contain a variety of metabolites with medicinal properties. </a:t>
            </a:r>
          </a:p>
        </p:txBody>
      </p:sp>
      <p:pic>
        <p:nvPicPr>
          <p:cNvPr id="3" name="Picture 2" descr="A picture containing water, sitting, yellow, table&#10;&#10;Description automatically generated">
            <a:extLst>
              <a:ext uri="{FF2B5EF4-FFF2-40B4-BE49-F238E27FC236}">
                <a16:creationId xmlns:a16="http://schemas.microsoft.com/office/drawing/2014/main" id="{1FE65559-9681-4176-AA5E-D79069589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9984" y="1914213"/>
            <a:ext cx="3326066" cy="2494550"/>
          </a:xfrm>
          <a:prstGeom prst="rect">
            <a:avLst/>
          </a:prstGeom>
        </p:spPr>
      </p:pic>
      <p:sp>
        <p:nvSpPr>
          <p:cNvPr id="2" name="Left Brace 1">
            <a:extLst>
              <a:ext uri="{FF2B5EF4-FFF2-40B4-BE49-F238E27FC236}">
                <a16:creationId xmlns:a16="http://schemas.microsoft.com/office/drawing/2014/main" id="{2A43BFB9-27C7-44C5-9099-D3416CCD59B9}"/>
              </a:ext>
            </a:extLst>
          </p:cNvPr>
          <p:cNvSpPr/>
          <p:nvPr/>
        </p:nvSpPr>
        <p:spPr>
          <a:xfrm>
            <a:off x="3149596" y="568542"/>
            <a:ext cx="193183" cy="4945486"/>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6D581A71-8EF3-4605-A2CC-B4E51383BD4B}"/>
              </a:ext>
            </a:extLst>
          </p:cNvPr>
          <p:cNvPicPr>
            <a:picLocks noChangeAspect="1"/>
          </p:cNvPicPr>
          <p:nvPr/>
        </p:nvPicPr>
        <p:blipFill rotWithShape="1">
          <a:blip r:embed="rId3">
            <a:extLst>
              <a:ext uri="{28A0092B-C50C-407E-A947-70E740481C1C}">
                <a14:useLocalDpi xmlns:a14="http://schemas.microsoft.com/office/drawing/2010/main" val="0"/>
              </a:ext>
            </a:extLst>
          </a:blip>
          <a:srcRect b="12689"/>
          <a:stretch/>
        </p:blipFill>
        <p:spPr>
          <a:xfrm>
            <a:off x="3478080" y="890818"/>
            <a:ext cx="1480600" cy="1000132"/>
          </a:xfrm>
          <a:prstGeom prst="rect">
            <a:avLst/>
          </a:prstGeom>
        </p:spPr>
      </p:pic>
      <p:pic>
        <p:nvPicPr>
          <p:cNvPr id="8" name="Picture 7" descr="A close up of a logo&#10;&#10;Description automatically generated">
            <a:extLst>
              <a:ext uri="{FF2B5EF4-FFF2-40B4-BE49-F238E27FC236}">
                <a16:creationId xmlns:a16="http://schemas.microsoft.com/office/drawing/2014/main" id="{91586890-9C4B-4E2E-A29C-C781EC819985}"/>
              </a:ext>
            </a:extLst>
          </p:cNvPr>
          <p:cNvPicPr>
            <a:picLocks noChangeAspect="1"/>
          </p:cNvPicPr>
          <p:nvPr/>
        </p:nvPicPr>
        <p:blipFill rotWithShape="1">
          <a:blip r:embed="rId4">
            <a:extLst>
              <a:ext uri="{28A0092B-C50C-407E-A947-70E740481C1C}">
                <a14:useLocalDpi xmlns:a14="http://schemas.microsoft.com/office/drawing/2010/main" val="0"/>
              </a:ext>
            </a:extLst>
          </a:blip>
          <a:srcRect b="9725"/>
          <a:stretch/>
        </p:blipFill>
        <p:spPr>
          <a:xfrm>
            <a:off x="7408244" y="925713"/>
            <a:ext cx="2392148" cy="1145484"/>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4C8F8126-FC6E-4BF9-B88E-8E1FAEE9CD0E}"/>
              </a:ext>
            </a:extLst>
          </p:cNvPr>
          <p:cNvPicPr>
            <a:picLocks noChangeAspect="1"/>
          </p:cNvPicPr>
          <p:nvPr/>
        </p:nvPicPr>
        <p:blipFill rotWithShape="1">
          <a:blip r:embed="rId5">
            <a:extLst>
              <a:ext uri="{28A0092B-C50C-407E-A947-70E740481C1C}">
                <a14:useLocalDpi xmlns:a14="http://schemas.microsoft.com/office/drawing/2010/main" val="0"/>
              </a:ext>
            </a:extLst>
          </a:blip>
          <a:srcRect b="15764"/>
          <a:stretch/>
        </p:blipFill>
        <p:spPr>
          <a:xfrm>
            <a:off x="5731253" y="2589813"/>
            <a:ext cx="1566864" cy="954107"/>
          </a:xfrm>
          <a:prstGeom prst="rect">
            <a:avLst/>
          </a:prstGeom>
        </p:spPr>
      </p:pic>
      <p:pic>
        <p:nvPicPr>
          <p:cNvPr id="12" name="Picture 11" descr="A close up of a logo&#10;&#10;Description automatically generated">
            <a:extLst>
              <a:ext uri="{FF2B5EF4-FFF2-40B4-BE49-F238E27FC236}">
                <a16:creationId xmlns:a16="http://schemas.microsoft.com/office/drawing/2014/main" id="{D4714696-9E00-493B-A494-56B192434997}"/>
              </a:ext>
            </a:extLst>
          </p:cNvPr>
          <p:cNvPicPr>
            <a:picLocks noChangeAspect="1"/>
          </p:cNvPicPr>
          <p:nvPr/>
        </p:nvPicPr>
        <p:blipFill rotWithShape="1">
          <a:blip r:embed="rId6">
            <a:extLst>
              <a:ext uri="{28A0092B-C50C-407E-A947-70E740481C1C}">
                <a14:useLocalDpi xmlns:a14="http://schemas.microsoft.com/office/drawing/2010/main" val="0"/>
              </a:ext>
            </a:extLst>
          </a:blip>
          <a:srcRect b="12444"/>
          <a:stretch/>
        </p:blipFill>
        <p:spPr>
          <a:xfrm>
            <a:off x="3558840" y="4214004"/>
            <a:ext cx="1480600" cy="1000132"/>
          </a:xfrm>
          <a:prstGeom prst="rect">
            <a:avLst/>
          </a:prstGeom>
        </p:spPr>
      </p:pic>
      <p:pic>
        <p:nvPicPr>
          <p:cNvPr id="14" name="Picture 13" descr="A close up of text on a black background&#10;&#10;Description automatically generated">
            <a:extLst>
              <a:ext uri="{FF2B5EF4-FFF2-40B4-BE49-F238E27FC236}">
                <a16:creationId xmlns:a16="http://schemas.microsoft.com/office/drawing/2014/main" id="{3737352A-D17F-4C88-9BE1-0929264A9C9E}"/>
              </a:ext>
            </a:extLst>
          </p:cNvPr>
          <p:cNvPicPr>
            <a:picLocks noChangeAspect="1"/>
          </p:cNvPicPr>
          <p:nvPr/>
        </p:nvPicPr>
        <p:blipFill rotWithShape="1">
          <a:blip r:embed="rId7">
            <a:extLst>
              <a:ext uri="{28A0092B-C50C-407E-A947-70E740481C1C}">
                <a14:useLocalDpi xmlns:a14="http://schemas.microsoft.com/office/drawing/2010/main" val="0"/>
              </a:ext>
            </a:extLst>
          </a:blip>
          <a:srcRect b="11289"/>
          <a:stretch/>
        </p:blipFill>
        <p:spPr>
          <a:xfrm>
            <a:off x="7408244" y="4141329"/>
            <a:ext cx="2392148" cy="1145484"/>
          </a:xfrm>
          <a:prstGeom prst="rect">
            <a:avLst/>
          </a:prstGeom>
        </p:spPr>
      </p:pic>
      <p:sp>
        <p:nvSpPr>
          <p:cNvPr id="15" name="TextBox 14">
            <a:extLst>
              <a:ext uri="{FF2B5EF4-FFF2-40B4-BE49-F238E27FC236}">
                <a16:creationId xmlns:a16="http://schemas.microsoft.com/office/drawing/2014/main" id="{41F5F14D-6C4F-4D2C-9F0A-80CAF54DC97C}"/>
              </a:ext>
            </a:extLst>
          </p:cNvPr>
          <p:cNvSpPr txBox="1"/>
          <p:nvPr/>
        </p:nvSpPr>
        <p:spPr>
          <a:xfrm>
            <a:off x="5189798" y="4129295"/>
            <a:ext cx="1755313" cy="1169551"/>
          </a:xfrm>
          <a:prstGeom prst="rect">
            <a:avLst/>
          </a:prstGeom>
          <a:noFill/>
        </p:spPr>
        <p:txBody>
          <a:bodyPr wrap="square" rtlCol="0">
            <a:spAutoFit/>
          </a:bodyPr>
          <a:lstStyle/>
          <a:p>
            <a:r>
              <a:rPr lang="en-US" sz="1400" b="1" dirty="0"/>
              <a:t>Wogonin:</a:t>
            </a:r>
          </a:p>
          <a:p>
            <a:r>
              <a:rPr lang="en-US" sz="1400" dirty="0"/>
              <a:t>anti-cancer and anti-Alzheimer’s activity (</a:t>
            </a:r>
            <a:r>
              <a:rPr lang="fr-FR" sz="1400" dirty="0"/>
              <a:t>Zhao et al., 2016; Cole et al., 2007</a:t>
            </a:r>
            <a:endParaRPr lang="en-US" sz="1400" dirty="0"/>
          </a:p>
        </p:txBody>
      </p:sp>
      <p:sp>
        <p:nvSpPr>
          <p:cNvPr id="16" name="TextBox 15">
            <a:extLst>
              <a:ext uri="{FF2B5EF4-FFF2-40B4-BE49-F238E27FC236}">
                <a16:creationId xmlns:a16="http://schemas.microsoft.com/office/drawing/2014/main" id="{2F2BDD3C-C469-43F2-B197-6DF01E745899}"/>
              </a:ext>
            </a:extLst>
          </p:cNvPr>
          <p:cNvSpPr txBox="1"/>
          <p:nvPr/>
        </p:nvSpPr>
        <p:spPr>
          <a:xfrm>
            <a:off x="9925345" y="4344739"/>
            <a:ext cx="1722216" cy="738664"/>
          </a:xfrm>
          <a:prstGeom prst="rect">
            <a:avLst/>
          </a:prstGeom>
          <a:noFill/>
        </p:spPr>
        <p:txBody>
          <a:bodyPr wrap="square" rtlCol="0">
            <a:spAutoFit/>
          </a:bodyPr>
          <a:lstStyle/>
          <a:p>
            <a:r>
              <a:rPr lang="en-US" sz="1400" b="1" dirty="0"/>
              <a:t>Wogonoside:</a:t>
            </a:r>
          </a:p>
          <a:p>
            <a:r>
              <a:rPr lang="en-US" sz="1400" dirty="0"/>
              <a:t>anti-cancer activity (</a:t>
            </a:r>
            <a:r>
              <a:rPr lang="fr-FR" sz="1400" dirty="0"/>
              <a:t>Zhao et al., 2016)</a:t>
            </a:r>
            <a:endParaRPr lang="en-US" sz="1400" dirty="0"/>
          </a:p>
        </p:txBody>
      </p:sp>
      <p:sp>
        <p:nvSpPr>
          <p:cNvPr id="17" name="TextBox 16">
            <a:extLst>
              <a:ext uri="{FF2B5EF4-FFF2-40B4-BE49-F238E27FC236}">
                <a16:creationId xmlns:a16="http://schemas.microsoft.com/office/drawing/2014/main" id="{70274662-8D66-492F-A0E3-6671FBDF2A15}"/>
              </a:ext>
            </a:extLst>
          </p:cNvPr>
          <p:cNvSpPr txBox="1"/>
          <p:nvPr/>
        </p:nvSpPr>
        <p:spPr>
          <a:xfrm>
            <a:off x="7408244" y="2589813"/>
            <a:ext cx="1969393" cy="954107"/>
          </a:xfrm>
          <a:prstGeom prst="rect">
            <a:avLst/>
          </a:prstGeom>
          <a:noFill/>
        </p:spPr>
        <p:txBody>
          <a:bodyPr wrap="square" rtlCol="0">
            <a:spAutoFit/>
          </a:bodyPr>
          <a:lstStyle/>
          <a:p>
            <a:r>
              <a:rPr lang="en-US" sz="1400" b="1" dirty="0" err="1"/>
              <a:t>Oroxylin</a:t>
            </a:r>
            <a:r>
              <a:rPr lang="en-US" sz="1400" b="1" dirty="0"/>
              <a:t> A:</a:t>
            </a:r>
          </a:p>
          <a:p>
            <a:r>
              <a:rPr lang="en-US" sz="1400" dirty="0"/>
              <a:t>anti-Alzheimer’s activity (</a:t>
            </a:r>
            <a:r>
              <a:rPr lang="da-DK" sz="1400" dirty="0"/>
              <a:t>Shang et al., 2005; Gasiorowski et al., 2011)</a:t>
            </a:r>
          </a:p>
        </p:txBody>
      </p:sp>
      <p:sp>
        <p:nvSpPr>
          <p:cNvPr id="18" name="TextBox 17">
            <a:extLst>
              <a:ext uri="{FF2B5EF4-FFF2-40B4-BE49-F238E27FC236}">
                <a16:creationId xmlns:a16="http://schemas.microsoft.com/office/drawing/2014/main" id="{600B2294-BCC3-408D-9492-D49D1D189A1D}"/>
              </a:ext>
            </a:extLst>
          </p:cNvPr>
          <p:cNvSpPr txBox="1"/>
          <p:nvPr/>
        </p:nvSpPr>
        <p:spPr>
          <a:xfrm>
            <a:off x="5093981" y="673592"/>
            <a:ext cx="2052517" cy="1384995"/>
          </a:xfrm>
          <a:prstGeom prst="rect">
            <a:avLst/>
          </a:prstGeom>
          <a:noFill/>
        </p:spPr>
        <p:txBody>
          <a:bodyPr wrap="square" rtlCol="0">
            <a:spAutoFit/>
          </a:bodyPr>
          <a:lstStyle/>
          <a:p>
            <a:r>
              <a:rPr lang="en-US" sz="1400" b="1" dirty="0"/>
              <a:t>Baicalein:</a:t>
            </a:r>
          </a:p>
          <a:p>
            <a:r>
              <a:rPr lang="en-US" sz="1400" dirty="0"/>
              <a:t>anti-Alzheimer’s and anxiolytic activity (Shang et al., 2005; Gasiorowski et al., 2011; </a:t>
            </a:r>
            <a:r>
              <a:rPr lang="en-US" sz="1400" dirty="0" err="1"/>
              <a:t>Awad</a:t>
            </a:r>
            <a:r>
              <a:rPr lang="en-US" sz="1400" dirty="0"/>
              <a:t> et al., 2003; Cole et al., 2007)</a:t>
            </a:r>
          </a:p>
        </p:txBody>
      </p:sp>
      <p:sp>
        <p:nvSpPr>
          <p:cNvPr id="19" name="TextBox 18">
            <a:extLst>
              <a:ext uri="{FF2B5EF4-FFF2-40B4-BE49-F238E27FC236}">
                <a16:creationId xmlns:a16="http://schemas.microsoft.com/office/drawing/2014/main" id="{44034EF3-8FD8-4F9A-B43B-62DA86F0862C}"/>
              </a:ext>
            </a:extLst>
          </p:cNvPr>
          <p:cNvSpPr txBox="1"/>
          <p:nvPr/>
        </p:nvSpPr>
        <p:spPr>
          <a:xfrm>
            <a:off x="9925345" y="889036"/>
            <a:ext cx="2052517" cy="1169551"/>
          </a:xfrm>
          <a:prstGeom prst="rect">
            <a:avLst/>
          </a:prstGeom>
          <a:noFill/>
        </p:spPr>
        <p:txBody>
          <a:bodyPr wrap="square" rtlCol="0">
            <a:spAutoFit/>
          </a:bodyPr>
          <a:lstStyle/>
          <a:p>
            <a:r>
              <a:rPr lang="en-US" sz="1400" b="1" dirty="0"/>
              <a:t>Baicalin:</a:t>
            </a:r>
          </a:p>
          <a:p>
            <a:r>
              <a:rPr lang="en-US" sz="1400" dirty="0"/>
              <a:t>anti-cancer and anxiolytic activity (</a:t>
            </a:r>
            <a:r>
              <a:rPr lang="da-DK" sz="1400" dirty="0"/>
              <a:t>Zhao et al., 2016;</a:t>
            </a:r>
          </a:p>
          <a:p>
            <a:r>
              <a:rPr lang="da-DK" sz="1400" dirty="0"/>
              <a:t>Awad et al., 2003; Cole et al., 2007)</a:t>
            </a:r>
            <a:endParaRPr lang="en-US" sz="1400" dirty="0"/>
          </a:p>
        </p:txBody>
      </p:sp>
    </p:spTree>
    <p:extLst>
      <p:ext uri="{BB962C8B-B14F-4D97-AF65-F5344CB8AC3E}">
        <p14:creationId xmlns:p14="http://schemas.microsoft.com/office/powerpoint/2010/main" val="97101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C3A78170-4835-4BFD-A192-C07DCBC86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43059"/>
            <a:ext cx="11608449" cy="6147464"/>
          </a:xfrm>
          <a:prstGeom prst="rect">
            <a:avLst/>
          </a:prstGeom>
        </p:spPr>
      </p:pic>
      <p:sp>
        <p:nvSpPr>
          <p:cNvPr id="4" name="TextBox 3">
            <a:extLst>
              <a:ext uri="{FF2B5EF4-FFF2-40B4-BE49-F238E27FC236}">
                <a16:creationId xmlns:a16="http://schemas.microsoft.com/office/drawing/2014/main" id="{E9974CEE-B933-4A45-B0B4-4DD3548EA922}"/>
              </a:ext>
            </a:extLst>
          </p:cNvPr>
          <p:cNvSpPr txBox="1"/>
          <p:nvPr/>
        </p:nvSpPr>
        <p:spPr>
          <a:xfrm>
            <a:off x="207672" y="6379035"/>
            <a:ext cx="9174371" cy="369332"/>
          </a:xfrm>
          <a:prstGeom prst="rect">
            <a:avLst/>
          </a:prstGeom>
          <a:noFill/>
        </p:spPr>
        <p:txBody>
          <a:bodyPr wrap="none" rtlCol="0">
            <a:spAutoFit/>
          </a:bodyPr>
          <a:lstStyle/>
          <a:p>
            <a:r>
              <a:rPr lang="en-US" b="1" dirty="0"/>
              <a:t>Figure 3.</a:t>
            </a:r>
            <a:r>
              <a:rPr lang="en-US" dirty="0"/>
              <a:t> Proposed pathway for </a:t>
            </a:r>
            <a:r>
              <a:rPr lang="en-US" i="1" dirty="0"/>
              <a:t>S. baicalensis </a:t>
            </a:r>
            <a:r>
              <a:rPr lang="en-US" dirty="0"/>
              <a:t>illustrates organ-specific metabolite accumulation</a:t>
            </a:r>
            <a:r>
              <a:rPr lang="en-US" i="1" dirty="0"/>
              <a:t>.</a:t>
            </a:r>
          </a:p>
        </p:txBody>
      </p:sp>
      <p:cxnSp>
        <p:nvCxnSpPr>
          <p:cNvPr id="11" name="Straight Connector 10">
            <a:extLst>
              <a:ext uri="{FF2B5EF4-FFF2-40B4-BE49-F238E27FC236}">
                <a16:creationId xmlns:a16="http://schemas.microsoft.com/office/drawing/2014/main" id="{F65BBD57-9DEB-42D4-B1F1-B1DFED5D8749}"/>
              </a:ext>
            </a:extLst>
          </p:cNvPr>
          <p:cNvCxnSpPr>
            <a:cxnSpLocks/>
          </p:cNvCxnSpPr>
          <p:nvPr/>
        </p:nvCxnSpPr>
        <p:spPr>
          <a:xfrm>
            <a:off x="2872550" y="3644900"/>
            <a:ext cx="8963850" cy="0"/>
          </a:xfrm>
          <a:prstGeom prst="line">
            <a:avLst/>
          </a:prstGeom>
          <a:ln w="1905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665D1CB-9394-42EF-B37C-CD345BD61DE5}"/>
              </a:ext>
            </a:extLst>
          </p:cNvPr>
          <p:cNvSpPr txBox="1"/>
          <p:nvPr/>
        </p:nvSpPr>
        <p:spPr>
          <a:xfrm>
            <a:off x="1841499" y="1193800"/>
            <a:ext cx="1031051" cy="523220"/>
          </a:xfrm>
          <a:prstGeom prst="rect">
            <a:avLst/>
          </a:prstGeom>
          <a:noFill/>
          <a:ln w="38100">
            <a:solidFill>
              <a:schemeClr val="accent6"/>
            </a:solidFill>
          </a:ln>
        </p:spPr>
        <p:txBody>
          <a:bodyPr wrap="none" rtlCol="0">
            <a:spAutoFit/>
          </a:bodyPr>
          <a:lstStyle/>
          <a:p>
            <a:r>
              <a:rPr lang="en-US" sz="2800" dirty="0"/>
              <a:t>Aerial</a:t>
            </a:r>
          </a:p>
        </p:txBody>
      </p:sp>
      <p:sp>
        <p:nvSpPr>
          <p:cNvPr id="13" name="TextBox 12">
            <a:extLst>
              <a:ext uri="{FF2B5EF4-FFF2-40B4-BE49-F238E27FC236}">
                <a16:creationId xmlns:a16="http://schemas.microsoft.com/office/drawing/2014/main" id="{E39EBA1E-DFED-401D-82B3-666F8BB4F8A1}"/>
              </a:ext>
            </a:extLst>
          </p:cNvPr>
          <p:cNvSpPr txBox="1"/>
          <p:nvPr/>
        </p:nvSpPr>
        <p:spPr>
          <a:xfrm>
            <a:off x="1921329" y="5364490"/>
            <a:ext cx="871392" cy="523220"/>
          </a:xfrm>
          <a:prstGeom prst="rect">
            <a:avLst/>
          </a:prstGeom>
          <a:noFill/>
          <a:ln w="38100">
            <a:solidFill>
              <a:srgbClr val="C00000"/>
            </a:solidFill>
          </a:ln>
        </p:spPr>
        <p:txBody>
          <a:bodyPr wrap="none" rtlCol="0">
            <a:spAutoFit/>
          </a:bodyPr>
          <a:lstStyle/>
          <a:p>
            <a:r>
              <a:rPr lang="en-US" sz="2800" dirty="0"/>
              <a:t>Root</a:t>
            </a:r>
          </a:p>
        </p:txBody>
      </p:sp>
    </p:spTree>
    <p:extLst>
      <p:ext uri="{BB962C8B-B14F-4D97-AF65-F5344CB8AC3E}">
        <p14:creationId xmlns:p14="http://schemas.microsoft.com/office/powerpoint/2010/main" val="3503474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974CEE-B933-4A45-B0B4-4DD3548EA922}"/>
              </a:ext>
            </a:extLst>
          </p:cNvPr>
          <p:cNvSpPr txBox="1"/>
          <p:nvPr/>
        </p:nvSpPr>
        <p:spPr>
          <a:xfrm>
            <a:off x="0" y="5258832"/>
            <a:ext cx="11594649" cy="369332"/>
          </a:xfrm>
          <a:prstGeom prst="rect">
            <a:avLst/>
          </a:prstGeom>
          <a:noFill/>
        </p:spPr>
        <p:txBody>
          <a:bodyPr wrap="none" rtlCol="0">
            <a:spAutoFit/>
          </a:bodyPr>
          <a:lstStyle/>
          <a:p>
            <a:r>
              <a:rPr lang="en-US" b="1" dirty="0"/>
              <a:t>Figure 4.</a:t>
            </a:r>
            <a:r>
              <a:rPr lang="en-US" dirty="0"/>
              <a:t> Heatmaps of organ-specific metabolite accumulation across 14 species of </a:t>
            </a:r>
            <a:r>
              <a:rPr lang="en-US" i="1" dirty="0"/>
              <a:t>Scutellaria </a:t>
            </a:r>
            <a:r>
              <a:rPr lang="en-US" dirty="0"/>
              <a:t>for 15 metabolites analyzed.</a:t>
            </a:r>
          </a:p>
        </p:txBody>
      </p:sp>
      <p:pic>
        <p:nvPicPr>
          <p:cNvPr id="3" name="Picture 2" descr="A close up of a map&#10;&#10;Description automatically generated">
            <a:extLst>
              <a:ext uri="{FF2B5EF4-FFF2-40B4-BE49-F238E27FC236}">
                <a16:creationId xmlns:a16="http://schemas.microsoft.com/office/drawing/2014/main" id="{271D40EE-902E-4595-9EB6-7F4F762723D1}"/>
              </a:ext>
            </a:extLst>
          </p:cNvPr>
          <p:cNvPicPr>
            <a:picLocks noChangeAspect="1"/>
          </p:cNvPicPr>
          <p:nvPr/>
        </p:nvPicPr>
        <p:blipFill rotWithShape="1">
          <a:blip r:embed="rId2">
            <a:extLst>
              <a:ext uri="{28A0092B-C50C-407E-A947-70E740481C1C}">
                <a14:useLocalDpi xmlns:a14="http://schemas.microsoft.com/office/drawing/2010/main" val="0"/>
              </a:ext>
            </a:extLst>
          </a:blip>
          <a:srcRect t="11333" b="11951"/>
          <a:stretch/>
        </p:blipFill>
        <p:spPr>
          <a:xfrm>
            <a:off x="7669" y="1600200"/>
            <a:ext cx="12184331" cy="3505200"/>
          </a:xfrm>
          <a:prstGeom prst="rect">
            <a:avLst/>
          </a:prstGeom>
        </p:spPr>
      </p:pic>
    </p:spTree>
    <p:extLst>
      <p:ext uri="{BB962C8B-B14F-4D97-AF65-F5344CB8AC3E}">
        <p14:creationId xmlns:p14="http://schemas.microsoft.com/office/powerpoint/2010/main" val="4272130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974CEE-B933-4A45-B0B4-4DD3548EA922}"/>
              </a:ext>
            </a:extLst>
          </p:cNvPr>
          <p:cNvSpPr txBox="1"/>
          <p:nvPr/>
        </p:nvSpPr>
        <p:spPr>
          <a:xfrm>
            <a:off x="1780414" y="1334055"/>
            <a:ext cx="4325415" cy="369332"/>
          </a:xfrm>
          <a:prstGeom prst="rect">
            <a:avLst/>
          </a:prstGeom>
          <a:noFill/>
        </p:spPr>
        <p:txBody>
          <a:bodyPr wrap="none" rtlCol="0">
            <a:spAutoFit/>
          </a:bodyPr>
          <a:lstStyle/>
          <a:p>
            <a:r>
              <a:rPr lang="en-US" dirty="0"/>
              <a:t>Table 1. Genome sizes for species of interest</a:t>
            </a:r>
          </a:p>
        </p:txBody>
      </p:sp>
      <p:pic>
        <p:nvPicPr>
          <p:cNvPr id="5" name="table">
            <a:extLst>
              <a:ext uri="{FF2B5EF4-FFF2-40B4-BE49-F238E27FC236}">
                <a16:creationId xmlns:a16="http://schemas.microsoft.com/office/drawing/2014/main" id="{C8D6E739-F3F9-434B-97BB-92409471D243}"/>
              </a:ext>
            </a:extLst>
          </p:cNvPr>
          <p:cNvPicPr>
            <a:picLocks noChangeAspect="1"/>
          </p:cNvPicPr>
          <p:nvPr/>
        </p:nvPicPr>
        <p:blipFill>
          <a:blip r:embed="rId2"/>
          <a:stretch>
            <a:fillRect/>
          </a:stretch>
        </p:blipFill>
        <p:spPr>
          <a:xfrm>
            <a:off x="1780414" y="1703387"/>
            <a:ext cx="8214486" cy="3451225"/>
          </a:xfrm>
          <a:prstGeom prst="rect">
            <a:avLst/>
          </a:prstGeom>
        </p:spPr>
      </p:pic>
    </p:spTree>
    <p:extLst>
      <p:ext uri="{BB962C8B-B14F-4D97-AF65-F5344CB8AC3E}">
        <p14:creationId xmlns:p14="http://schemas.microsoft.com/office/powerpoint/2010/main" val="107046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974CEE-B933-4A45-B0B4-4DD3548EA922}"/>
              </a:ext>
            </a:extLst>
          </p:cNvPr>
          <p:cNvSpPr txBox="1"/>
          <p:nvPr/>
        </p:nvSpPr>
        <p:spPr>
          <a:xfrm>
            <a:off x="0" y="6488668"/>
            <a:ext cx="4766882" cy="369332"/>
          </a:xfrm>
          <a:prstGeom prst="rect">
            <a:avLst/>
          </a:prstGeom>
          <a:noFill/>
        </p:spPr>
        <p:txBody>
          <a:bodyPr wrap="none" rtlCol="0">
            <a:spAutoFit/>
          </a:bodyPr>
          <a:lstStyle/>
          <a:p>
            <a:r>
              <a:rPr lang="en-US" b="1" dirty="0"/>
              <a:t>Figure 5. </a:t>
            </a:r>
            <a:r>
              <a:rPr lang="en-US" dirty="0"/>
              <a:t>Scaled pie charts for species of interest</a:t>
            </a:r>
          </a:p>
        </p:txBody>
      </p:sp>
      <p:pic>
        <p:nvPicPr>
          <p:cNvPr id="3" name="Picture 2" descr="A close up of a map&#10;&#10;Description automatically generated">
            <a:extLst>
              <a:ext uri="{FF2B5EF4-FFF2-40B4-BE49-F238E27FC236}">
                <a16:creationId xmlns:a16="http://schemas.microsoft.com/office/drawing/2014/main" id="{7F5B0AE8-B37A-47F6-9E48-8FAD452B835C}"/>
              </a:ext>
            </a:extLst>
          </p:cNvPr>
          <p:cNvPicPr>
            <a:picLocks noChangeAspect="1"/>
          </p:cNvPicPr>
          <p:nvPr/>
        </p:nvPicPr>
        <p:blipFill rotWithShape="1">
          <a:blip r:embed="rId2">
            <a:extLst>
              <a:ext uri="{28A0092B-C50C-407E-A947-70E740481C1C}">
                <a14:useLocalDpi xmlns:a14="http://schemas.microsoft.com/office/drawing/2010/main" val="0"/>
              </a:ext>
            </a:extLst>
          </a:blip>
          <a:srcRect b="7963"/>
          <a:stretch/>
        </p:blipFill>
        <p:spPr>
          <a:xfrm>
            <a:off x="327212" y="0"/>
            <a:ext cx="11537576" cy="6311900"/>
          </a:xfrm>
          <a:prstGeom prst="rect">
            <a:avLst/>
          </a:prstGeom>
        </p:spPr>
      </p:pic>
    </p:spTree>
    <p:extLst>
      <p:ext uri="{BB962C8B-B14F-4D97-AF65-F5344CB8AC3E}">
        <p14:creationId xmlns:p14="http://schemas.microsoft.com/office/powerpoint/2010/main" val="56892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05132EA2-592B-4220-8CDC-E2B0D2EAF834}"/>
              </a:ext>
            </a:extLst>
          </p:cNvPr>
          <p:cNvPicPr>
            <a:picLocks noChangeAspect="1"/>
          </p:cNvPicPr>
          <p:nvPr/>
        </p:nvPicPr>
        <p:blipFill rotWithShape="1">
          <a:blip r:embed="rId2">
            <a:extLst>
              <a:ext uri="{28A0092B-C50C-407E-A947-70E740481C1C}">
                <a14:useLocalDpi xmlns:a14="http://schemas.microsoft.com/office/drawing/2010/main" val="0"/>
              </a:ext>
            </a:extLst>
          </a:blip>
          <a:srcRect b="6296"/>
          <a:stretch/>
        </p:blipFill>
        <p:spPr>
          <a:xfrm>
            <a:off x="327212" y="1"/>
            <a:ext cx="11537575" cy="6426200"/>
          </a:xfrm>
          <a:prstGeom prst="rect">
            <a:avLst/>
          </a:prstGeom>
        </p:spPr>
      </p:pic>
      <p:sp>
        <p:nvSpPr>
          <p:cNvPr id="4" name="TextBox 3">
            <a:extLst>
              <a:ext uri="{FF2B5EF4-FFF2-40B4-BE49-F238E27FC236}">
                <a16:creationId xmlns:a16="http://schemas.microsoft.com/office/drawing/2014/main" id="{E9974CEE-B933-4A45-B0B4-4DD3548EA922}"/>
              </a:ext>
            </a:extLst>
          </p:cNvPr>
          <p:cNvSpPr txBox="1"/>
          <p:nvPr/>
        </p:nvSpPr>
        <p:spPr>
          <a:xfrm>
            <a:off x="0" y="6488668"/>
            <a:ext cx="4696350" cy="369332"/>
          </a:xfrm>
          <a:prstGeom prst="rect">
            <a:avLst/>
          </a:prstGeom>
          <a:noFill/>
        </p:spPr>
        <p:txBody>
          <a:bodyPr wrap="none" rtlCol="0">
            <a:spAutoFit/>
          </a:bodyPr>
          <a:lstStyle/>
          <a:p>
            <a:r>
              <a:rPr lang="en-US" b="1" dirty="0"/>
              <a:t>Figure 5. </a:t>
            </a:r>
            <a:r>
              <a:rPr lang="en-US" dirty="0"/>
              <a:t>Scaled pie charts for species of interest</a:t>
            </a:r>
          </a:p>
        </p:txBody>
      </p:sp>
    </p:spTree>
    <p:extLst>
      <p:ext uri="{BB962C8B-B14F-4D97-AF65-F5344CB8AC3E}">
        <p14:creationId xmlns:p14="http://schemas.microsoft.com/office/powerpoint/2010/main" val="1919302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C3A78170-4835-4BFD-A192-C07DCBC86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43059"/>
            <a:ext cx="11608449" cy="6147464"/>
          </a:xfrm>
          <a:prstGeom prst="rect">
            <a:avLst/>
          </a:prstGeom>
        </p:spPr>
      </p:pic>
      <p:sp>
        <p:nvSpPr>
          <p:cNvPr id="4" name="TextBox 3">
            <a:extLst>
              <a:ext uri="{FF2B5EF4-FFF2-40B4-BE49-F238E27FC236}">
                <a16:creationId xmlns:a16="http://schemas.microsoft.com/office/drawing/2014/main" id="{E9974CEE-B933-4A45-B0B4-4DD3548EA922}"/>
              </a:ext>
            </a:extLst>
          </p:cNvPr>
          <p:cNvSpPr txBox="1"/>
          <p:nvPr/>
        </p:nvSpPr>
        <p:spPr>
          <a:xfrm>
            <a:off x="0" y="6488668"/>
            <a:ext cx="3763338" cy="369332"/>
          </a:xfrm>
          <a:prstGeom prst="rect">
            <a:avLst/>
          </a:prstGeom>
          <a:noFill/>
        </p:spPr>
        <p:txBody>
          <a:bodyPr wrap="none" rtlCol="0">
            <a:spAutoFit/>
          </a:bodyPr>
          <a:lstStyle/>
          <a:p>
            <a:r>
              <a:rPr lang="en-US" b="1" dirty="0"/>
              <a:t>Figure 6.</a:t>
            </a:r>
            <a:r>
              <a:rPr lang="en-US" dirty="0"/>
              <a:t> Revised metabolite pathway</a:t>
            </a:r>
            <a:r>
              <a:rPr lang="en-US" i="1" dirty="0"/>
              <a:t>.</a:t>
            </a:r>
          </a:p>
        </p:txBody>
      </p:sp>
    </p:spTree>
    <p:extLst>
      <p:ext uri="{BB962C8B-B14F-4D97-AF65-F5344CB8AC3E}">
        <p14:creationId xmlns:p14="http://schemas.microsoft.com/office/powerpoint/2010/main" val="23788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530</Words>
  <Application>Microsoft Office PowerPoint</Application>
  <PresentationFormat>Widescreen</PresentationFormat>
  <Paragraphs>29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 </cp:lastModifiedBy>
  <cp:revision>17</cp:revision>
  <dcterms:created xsi:type="dcterms:W3CDTF">2020-01-29T20:28:02Z</dcterms:created>
  <dcterms:modified xsi:type="dcterms:W3CDTF">2020-01-30T18:40:11Z</dcterms:modified>
</cp:coreProperties>
</file>